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70" r:id="rId9"/>
    <p:sldId id="272" r:id="rId10"/>
    <p:sldId id="271" r:id="rId11"/>
    <p:sldId id="277" r:id="rId12"/>
    <p:sldId id="278" r:id="rId13"/>
    <p:sldId id="262" r:id="rId14"/>
    <p:sldId id="266" r:id="rId15"/>
    <p:sldId id="276" r:id="rId16"/>
    <p:sldId id="279" r:id="rId17"/>
    <p:sldId id="273" r:id="rId18"/>
    <p:sldId id="267" r:id="rId19"/>
    <p:sldId id="263" r:id="rId2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92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073AC-B6E7-4AE8-AE00-8B328F84BF1E}" type="datetimeFigureOut">
              <a:rPr lang="sr-Latn-CS" smtClean="0"/>
              <a:pPr/>
              <a:t>21.11.2013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267F-7D52-4A1D-965C-3E35AAEEAAD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073AC-B6E7-4AE8-AE00-8B328F84BF1E}" type="datetimeFigureOut">
              <a:rPr lang="sr-Latn-CS" smtClean="0"/>
              <a:pPr/>
              <a:t>21.11.2013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267F-7D52-4A1D-965C-3E35AAEEAAD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073AC-B6E7-4AE8-AE00-8B328F84BF1E}" type="datetimeFigureOut">
              <a:rPr lang="sr-Latn-CS" smtClean="0"/>
              <a:pPr/>
              <a:t>21.11.2013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267F-7D52-4A1D-965C-3E35AAEEAAD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073AC-B6E7-4AE8-AE00-8B328F84BF1E}" type="datetimeFigureOut">
              <a:rPr lang="sr-Latn-CS" smtClean="0"/>
              <a:pPr/>
              <a:t>21.11.2013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267F-7D52-4A1D-965C-3E35AAEEAAD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073AC-B6E7-4AE8-AE00-8B328F84BF1E}" type="datetimeFigureOut">
              <a:rPr lang="sr-Latn-CS" smtClean="0"/>
              <a:pPr/>
              <a:t>21.11.2013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267F-7D52-4A1D-965C-3E35AAEEAAD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073AC-B6E7-4AE8-AE00-8B328F84BF1E}" type="datetimeFigureOut">
              <a:rPr lang="sr-Latn-CS" smtClean="0"/>
              <a:pPr/>
              <a:t>21.11.2013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267F-7D52-4A1D-965C-3E35AAEEAAD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073AC-B6E7-4AE8-AE00-8B328F84BF1E}" type="datetimeFigureOut">
              <a:rPr lang="sr-Latn-CS" smtClean="0"/>
              <a:pPr/>
              <a:t>21.11.2013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267F-7D52-4A1D-965C-3E35AAEEAAD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073AC-B6E7-4AE8-AE00-8B328F84BF1E}" type="datetimeFigureOut">
              <a:rPr lang="sr-Latn-CS" smtClean="0"/>
              <a:pPr/>
              <a:t>21.11.2013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267F-7D52-4A1D-965C-3E35AAEEAAD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073AC-B6E7-4AE8-AE00-8B328F84BF1E}" type="datetimeFigureOut">
              <a:rPr lang="sr-Latn-CS" smtClean="0"/>
              <a:pPr/>
              <a:t>21.11.2013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267F-7D52-4A1D-965C-3E35AAEEAAD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073AC-B6E7-4AE8-AE00-8B328F84BF1E}" type="datetimeFigureOut">
              <a:rPr lang="sr-Latn-CS" smtClean="0"/>
              <a:pPr/>
              <a:t>21.11.2013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267F-7D52-4A1D-965C-3E35AAEEAAD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073AC-B6E7-4AE8-AE00-8B328F84BF1E}" type="datetimeFigureOut">
              <a:rPr lang="sr-Latn-CS" smtClean="0"/>
              <a:pPr/>
              <a:t>21.11.2013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267F-7D52-4A1D-965C-3E35AAEEAAD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73AC-B6E7-4AE8-AE00-8B328F84BF1E}" type="datetimeFigureOut">
              <a:rPr lang="sr-Latn-CS" smtClean="0"/>
              <a:pPr/>
              <a:t>21.11.2013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2267F-7D52-4A1D-965C-3E35AAEEAAD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gi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CS" b="1" dirty="0" smtClean="0"/>
              <a:t>POLIMERI</a:t>
            </a:r>
            <a:endParaRPr lang="sr-Latn-C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Reciklaža</a:t>
            </a:r>
            <a:r>
              <a:rPr lang="en-US" dirty="0" smtClean="0"/>
              <a:t> </a:t>
            </a:r>
            <a:r>
              <a:rPr lang="en-US" dirty="0" err="1" smtClean="0"/>
              <a:t>polimera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err="1" smtClean="0"/>
              <a:t>Mogućnost</a:t>
            </a:r>
            <a:r>
              <a:rPr lang="en-US" dirty="0" smtClean="0"/>
              <a:t> </a:t>
            </a:r>
            <a:r>
              <a:rPr lang="en-US" dirty="0" err="1" smtClean="0"/>
              <a:t>reciklaže</a:t>
            </a:r>
            <a:r>
              <a:rPr lang="en-US" dirty="0" smtClean="0"/>
              <a:t>:</a:t>
            </a:r>
          </a:p>
          <a:p>
            <a:pPr marL="514350" indent="-514350">
              <a:buNone/>
            </a:pPr>
            <a:r>
              <a:rPr lang="sr-Latn-CS" dirty="0" smtClean="0"/>
              <a:t>	- </a:t>
            </a:r>
            <a:r>
              <a:rPr lang="sr-Latn-CS" u="sng" dirty="0" smtClean="0"/>
              <a:t>termoplastični</a:t>
            </a:r>
            <a:r>
              <a:rPr lang="en-US" dirty="0" smtClean="0"/>
              <a:t> – </a:t>
            </a:r>
            <a:r>
              <a:rPr lang="en-US" dirty="0" err="1" smtClean="0"/>
              <a:t>mogu</a:t>
            </a:r>
            <a:r>
              <a:rPr lang="en-US" dirty="0" smtClean="0"/>
              <a:t>,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samo</a:t>
            </a:r>
            <a:r>
              <a:rPr lang="en-US" dirty="0" smtClean="0"/>
              <a:t> do </a:t>
            </a:r>
            <a:r>
              <a:rPr lang="en-US" dirty="0" err="1" smtClean="0"/>
              <a:t>određenog</a:t>
            </a:r>
            <a:r>
              <a:rPr lang="en-US" dirty="0" smtClean="0"/>
              <a:t> </a:t>
            </a:r>
            <a:r>
              <a:rPr lang="en-US" dirty="0" err="1" smtClean="0"/>
              <a:t>udela</a:t>
            </a:r>
            <a:r>
              <a:rPr lang="en-US" dirty="0" smtClean="0"/>
              <a:t> </a:t>
            </a:r>
            <a:r>
              <a:rPr lang="en-US" dirty="0" err="1" smtClean="0"/>
              <a:t>recikliranog</a:t>
            </a:r>
            <a:r>
              <a:rPr lang="en-US" dirty="0" smtClean="0"/>
              <a:t> </a:t>
            </a:r>
            <a:r>
              <a:rPr lang="en-US" dirty="0" err="1" smtClean="0"/>
              <a:t>materijala</a:t>
            </a:r>
            <a:r>
              <a:rPr lang="en-US" dirty="0" smtClean="0"/>
              <a:t> u </a:t>
            </a:r>
            <a:r>
              <a:rPr lang="en-US" dirty="0" err="1" smtClean="0"/>
              <a:t>novom</a:t>
            </a:r>
            <a:r>
              <a:rPr lang="en-US" dirty="0" smtClean="0"/>
              <a:t> </a:t>
            </a:r>
            <a:r>
              <a:rPr lang="en-US" dirty="0" err="1" smtClean="0"/>
              <a:t>materijalu</a:t>
            </a:r>
            <a:r>
              <a:rPr lang="en-US" dirty="0" smtClean="0"/>
              <a:t> (</a:t>
            </a:r>
            <a:r>
              <a:rPr lang="sr-Latn-CS" dirty="0" smtClean="0"/>
              <a:t>npr. </a:t>
            </a:r>
            <a:r>
              <a:rPr lang="en-US" dirty="0" smtClean="0"/>
              <a:t>PP do 20 %)</a:t>
            </a:r>
            <a:endParaRPr lang="sr-Latn-CS" dirty="0" smtClean="0"/>
          </a:p>
          <a:p>
            <a:pPr marL="514350" indent="-514350">
              <a:buNone/>
            </a:pPr>
            <a:r>
              <a:rPr lang="sr-Latn-CS" dirty="0" smtClean="0"/>
              <a:t>	- </a:t>
            </a:r>
            <a:r>
              <a:rPr lang="sr-Latn-CS" u="sng" dirty="0" smtClean="0"/>
              <a:t>termoreaktivni</a:t>
            </a:r>
            <a:r>
              <a:rPr lang="en-US" dirty="0" smtClean="0"/>
              <a:t> – ne </a:t>
            </a:r>
            <a:r>
              <a:rPr lang="en-US" dirty="0" err="1" smtClean="0"/>
              <a:t>mogu</a:t>
            </a:r>
            <a:r>
              <a:rPr lang="en-US" dirty="0" smtClean="0"/>
              <a:t>,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zagrevanju</a:t>
            </a:r>
            <a:r>
              <a:rPr lang="en-US" dirty="0" smtClean="0"/>
              <a:t> se </a:t>
            </a:r>
            <a:r>
              <a:rPr lang="en-US" dirty="0" err="1" smtClean="0"/>
              <a:t>izdvaja</a:t>
            </a:r>
            <a:r>
              <a:rPr lang="en-US" dirty="0" smtClean="0"/>
              <a:t> </a:t>
            </a:r>
            <a:r>
              <a:rPr lang="en-US" dirty="0" err="1" smtClean="0"/>
              <a:t>neka</a:t>
            </a:r>
            <a:r>
              <a:rPr lang="en-US" dirty="0" smtClean="0"/>
              <a:t> </a:t>
            </a:r>
            <a:r>
              <a:rPr lang="en-US" dirty="0" err="1" smtClean="0"/>
              <a:t>supstanca</a:t>
            </a:r>
            <a:r>
              <a:rPr lang="sr-Latn-CS" dirty="0" smtClean="0"/>
              <a:t> (gas, voda,...)</a:t>
            </a:r>
          </a:p>
          <a:p>
            <a:pPr marL="514350" indent="-514350">
              <a:buNone/>
            </a:pPr>
            <a:r>
              <a:rPr lang="sr-Latn-CS" dirty="0" smtClean="0"/>
              <a:t>	- </a:t>
            </a:r>
            <a:r>
              <a:rPr lang="sr-Latn-CS" u="sng" dirty="0" smtClean="0"/>
              <a:t>elastome</a:t>
            </a:r>
            <a:r>
              <a:rPr lang="en-US" u="sng" dirty="0" smtClean="0"/>
              <a:t>r</a:t>
            </a:r>
            <a:r>
              <a:rPr lang="sr-Latn-CS" u="sng" dirty="0" smtClean="0"/>
              <a:t>i</a:t>
            </a:r>
            <a:r>
              <a:rPr lang="en-US" dirty="0" smtClean="0"/>
              <a:t> – </a:t>
            </a:r>
            <a:r>
              <a:rPr lang="en-US" dirty="0" err="1" smtClean="0"/>
              <a:t>mogu</a:t>
            </a:r>
            <a:r>
              <a:rPr lang="en-US" dirty="0" smtClean="0"/>
              <a:t>, </a:t>
            </a:r>
            <a:r>
              <a:rPr lang="en-US" dirty="0" err="1" smtClean="0"/>
              <a:t>i</a:t>
            </a:r>
            <a:r>
              <a:rPr lang="en-US" dirty="0" smtClean="0"/>
              <a:t> do 100 %</a:t>
            </a:r>
            <a:endParaRPr lang="sr-Latn-C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4580" name="Picture 4" descr="http://www.theinnovationdiaries.com/wp-content/uploads/2011/07/recycling-rubb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5125720"/>
            <a:ext cx="2514600" cy="1732280"/>
          </a:xfrm>
          <a:prstGeom prst="rect">
            <a:avLst/>
          </a:prstGeom>
          <a:noFill/>
        </p:spPr>
      </p:pic>
      <p:pic>
        <p:nvPicPr>
          <p:cNvPr id="24584" name="Picture 8" descr="http://www.podovi.org/images/stories/magazin_br11/18-ploce-od-reciklirane-gum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81800" y="5086349"/>
            <a:ext cx="2362200" cy="1771651"/>
          </a:xfrm>
          <a:prstGeom prst="rect">
            <a:avLst/>
          </a:prstGeom>
          <a:noFill/>
        </p:spPr>
      </p:pic>
      <p:pic>
        <p:nvPicPr>
          <p:cNvPr id="24586" name="Picture 10" descr="http://www.gumgraneko.com/slike/STUBOVI/dimenzij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143499"/>
            <a:ext cx="2286000" cy="1714501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6096000" y="5943600"/>
            <a:ext cx="685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2438400" y="5943600"/>
            <a:ext cx="6858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Polietilen</a:t>
            </a:r>
            <a:r>
              <a:rPr lang="en-US" dirty="0" smtClean="0"/>
              <a:t> (PE)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7620000" cy="3581400"/>
          </a:xfrm>
        </p:spPr>
        <p:txBody>
          <a:bodyPr>
            <a:normAutofit fontScale="77500" lnSpcReduction="20000"/>
          </a:bodyPr>
          <a:lstStyle/>
          <a:p>
            <a:r>
              <a:rPr lang="sr-Latn-CS" dirty="0" smtClean="0"/>
              <a:t>Najrasprostranjenija plastika</a:t>
            </a:r>
          </a:p>
          <a:p>
            <a:r>
              <a:rPr lang="sr-Latn-CS" dirty="0" smtClean="0"/>
              <a:t>Različite vrste, prema dužini polimernog lanca (stepenu polimerizacije): PET, LDPE, MDPE, HDPE, UHMWPE, PEX...</a:t>
            </a:r>
          </a:p>
          <a:p>
            <a:r>
              <a:rPr lang="sr-Latn-CS" dirty="0" smtClean="0"/>
              <a:t>Osobine: jeftini, mogu imati vrlo visoke meh.osobine, izdržavaju temp.105-130</a:t>
            </a:r>
            <a:r>
              <a:rPr lang="sr-Latn-CS" baseline="30000" dirty="0" smtClean="0"/>
              <a:t>o</a:t>
            </a:r>
            <a:r>
              <a:rPr lang="sr-Latn-CS" dirty="0" smtClean="0"/>
              <a:t>C, nisu biodegradabilni (razlažu ih neke bakterije),visoka hemijska postojanost...</a:t>
            </a:r>
          </a:p>
          <a:p>
            <a:r>
              <a:rPr lang="sr-Latn-CS" dirty="0" smtClean="0"/>
              <a:t>Primena: plastične kese, cevi, igračke, ambalaža za sokove, mleko i kućnu hemiju, užad, lična zaštita...</a:t>
            </a:r>
          </a:p>
          <a:p>
            <a:endParaRPr lang="sr-Latn-C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86600" y="228600"/>
            <a:ext cx="18288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AutoShape 4" descr="https://encrypted-tbn0.gstatic.com/images?q=tbn:ANd9GcRSOKeHsyowcCvNVM9V1Zdv_4YHqveWmwipI4Sbdzjtif9zD5qV66PO7U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C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105400"/>
            <a:ext cx="1828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28800" y="5105400"/>
            <a:ext cx="237331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email">
            <a:lum bright="20000"/>
          </a:blip>
          <a:srcRect/>
          <a:stretch>
            <a:fillRect/>
          </a:stretch>
        </p:blipFill>
        <p:spPr bwMode="auto">
          <a:xfrm>
            <a:off x="4483768" y="152400"/>
            <a:ext cx="79408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67400" y="4754880"/>
            <a:ext cx="1143000" cy="210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86600" y="5470451"/>
            <a:ext cx="2057400" cy="1387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191000" y="5019368"/>
            <a:ext cx="1676400" cy="183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086600" y="3783419"/>
            <a:ext cx="2057400" cy="1626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10" cstate="email">
            <a:lum bright="20000"/>
          </a:blip>
          <a:srcRect/>
          <a:stretch>
            <a:fillRect/>
          </a:stretch>
        </p:blipFill>
        <p:spPr bwMode="auto">
          <a:xfrm>
            <a:off x="5205663" y="117764"/>
            <a:ext cx="814137" cy="140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 cstate="email">
            <a:lum bright="20000"/>
          </a:blip>
          <a:srcRect/>
          <a:stretch>
            <a:fillRect/>
          </a:stretch>
        </p:blipFill>
        <p:spPr bwMode="auto">
          <a:xfrm>
            <a:off x="6096000" y="228600"/>
            <a:ext cx="60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Polistiren</a:t>
            </a:r>
            <a:r>
              <a:rPr lang="en-US" dirty="0" smtClean="0"/>
              <a:t> (PS)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324600" cy="3428999"/>
          </a:xfrm>
        </p:spPr>
        <p:txBody>
          <a:bodyPr>
            <a:normAutofit fontScale="85000" lnSpcReduction="20000"/>
          </a:bodyPr>
          <a:lstStyle/>
          <a:p>
            <a:r>
              <a:rPr lang="sr-Latn-CS" dirty="0" smtClean="0"/>
              <a:t>Može biti u bloku ili u obliku pene (stiropor i stirodur) </a:t>
            </a:r>
          </a:p>
          <a:p>
            <a:r>
              <a:rPr lang="sr-Latn-CS" dirty="0" smtClean="0"/>
              <a:t>Osobine: hemijski inertan (sumnja na kancerogenost monomera), teško razgradiv, može biti providan, niska kontrakcija pri hlađenju</a:t>
            </a:r>
          </a:p>
          <a:p>
            <a:r>
              <a:rPr lang="sr-Latn-CS" dirty="0" smtClean="0"/>
              <a:t>Primena: pribor za jelo, tanjiri, žileti za jednokratku upotrebu, čaše za jogurt, kutije za CD, izolacija,...</a:t>
            </a:r>
            <a:endParaRPr lang="en-US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 bwMode="auto">
          <a:xfrm>
            <a:off x="6324600" y="381000"/>
            <a:ext cx="685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286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9129" y="4724400"/>
            <a:ext cx="170967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05000" y="47244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098235" y="4724400"/>
            <a:ext cx="268356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934200" y="47244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409935" y="2819400"/>
            <a:ext cx="158166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Polipropilen</a:t>
            </a:r>
            <a:r>
              <a:rPr lang="en-US" dirty="0" smtClean="0"/>
              <a:t> (PP)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943600" cy="4343400"/>
          </a:xfrm>
        </p:spPr>
        <p:txBody>
          <a:bodyPr>
            <a:normAutofit fontScale="92500" lnSpcReduction="20000"/>
          </a:bodyPr>
          <a:lstStyle/>
          <a:p>
            <a:r>
              <a:rPr lang="sr-Latn-CS" dirty="0" smtClean="0"/>
              <a:t>Može </a:t>
            </a:r>
            <a:r>
              <a:rPr lang="sr-Latn-CS" dirty="0" smtClean="0"/>
              <a:t>biti</a:t>
            </a:r>
            <a:r>
              <a:rPr lang="en-US" dirty="0" smtClean="0"/>
              <a:t> </a:t>
            </a:r>
            <a:r>
              <a:rPr lang="sr-Latn-CS" dirty="0" smtClean="0"/>
              <a:t>u </a:t>
            </a:r>
            <a:r>
              <a:rPr lang="sr-Latn-CS" dirty="0" smtClean="0"/>
              <a:t>bloku ili pena (otporna na udarce bez loma)</a:t>
            </a:r>
          </a:p>
          <a:p>
            <a:r>
              <a:rPr lang="sr-Latn-CS" dirty="0" smtClean="0"/>
              <a:t>Osobine: otporan na zamor i udar, zavarljiv materijal, može se i lepiti epoksi lepkom,  manja providnost, degradira na suncu, biokompatibilan</a:t>
            </a:r>
          </a:p>
          <a:p>
            <a:r>
              <a:rPr lang="sr-Latn-CS" dirty="0" smtClean="0"/>
              <a:t>Primena: pakovanje, cevi, užad, auto-industrija, nameštaj, igračke,...</a:t>
            </a:r>
            <a:endParaRPr lang="sr-Latn-CS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5486400" y="304800"/>
            <a:ext cx="762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lum bright="20000"/>
          </a:blip>
          <a:srcRect/>
          <a:stretch>
            <a:fillRect/>
          </a:stretch>
        </p:blipFill>
        <p:spPr bwMode="auto">
          <a:xfrm>
            <a:off x="6400800" y="304800"/>
            <a:ext cx="2480310" cy="162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81800" y="2057400"/>
            <a:ext cx="2362200" cy="173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77000" y="5791200"/>
            <a:ext cx="26670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88331" y="3809999"/>
            <a:ext cx="2355669" cy="18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683000" y="5181600"/>
            <a:ext cx="279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5486400"/>
            <a:ext cx="1905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828801" y="5706141"/>
            <a:ext cx="1981199" cy="115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Polimetilmetakrilat</a:t>
            </a:r>
            <a:r>
              <a:rPr lang="en-US" dirty="0" smtClean="0"/>
              <a:t> (PMMA)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1"/>
            <a:ext cx="5334000" cy="4267199"/>
          </a:xfrm>
        </p:spPr>
        <p:txBody>
          <a:bodyPr>
            <a:normAutofit fontScale="85000" lnSpcReduction="20000"/>
          </a:bodyPr>
          <a:lstStyle/>
          <a:p>
            <a:r>
              <a:rPr lang="sr-Latn-CS" dirty="0" smtClean="0"/>
              <a:t>Amorfan materijal</a:t>
            </a:r>
          </a:p>
          <a:p>
            <a:r>
              <a:rPr lang="sr-Latn-CS" dirty="0" smtClean="0"/>
              <a:t>Osobine: visoko transparentan (preko 90%, staklo 70 %), estetski izgled, lomi se na bezopasne delove, hemijski stabilan i biokompatibilan, nema visoke meh.osobine</a:t>
            </a:r>
          </a:p>
          <a:p>
            <a:r>
              <a:rPr lang="sr-Latn-CS" dirty="0" smtClean="0"/>
              <a:t>Primena:  providni delovi aviona, raketa, automobila i dr. (zamena za staklo), građevina, medicina (zubne proteze i lepak za kosti),...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762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00800" y="2286000"/>
            <a:ext cx="2514600" cy="1643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00800" y="3886200"/>
            <a:ext cx="2514600" cy="165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19800" y="5427233"/>
            <a:ext cx="2895600" cy="143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10000" y="5413131"/>
            <a:ext cx="2209800" cy="144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5328138"/>
            <a:ext cx="2209800" cy="152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209800" y="5317066"/>
            <a:ext cx="1600200" cy="1540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Akrilonitril</a:t>
            </a:r>
            <a:r>
              <a:rPr lang="en-US" dirty="0" smtClean="0"/>
              <a:t> </a:t>
            </a:r>
            <a:r>
              <a:rPr lang="en-US" dirty="0" err="1" smtClean="0"/>
              <a:t>butadien</a:t>
            </a:r>
            <a:r>
              <a:rPr lang="en-US" dirty="0" smtClean="0"/>
              <a:t> </a:t>
            </a:r>
            <a:r>
              <a:rPr lang="en-US" dirty="0" err="1" smtClean="0"/>
              <a:t>stiren</a:t>
            </a:r>
            <a:r>
              <a:rPr lang="en-US" dirty="0" smtClean="0"/>
              <a:t> </a:t>
            </a:r>
            <a:r>
              <a:rPr lang="sr-Latn-CS" dirty="0" smtClean="0"/>
              <a:t/>
            </a:r>
            <a:br>
              <a:rPr lang="sr-Latn-CS" dirty="0" smtClean="0"/>
            </a:br>
            <a:r>
              <a:rPr lang="en-US" dirty="0" smtClean="0"/>
              <a:t>(ABS)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00800" cy="4190999"/>
          </a:xfrm>
        </p:spPr>
        <p:txBody>
          <a:bodyPr>
            <a:normAutofit fontScale="92500" lnSpcReduction="20000"/>
          </a:bodyPr>
          <a:lstStyle/>
          <a:p>
            <a:r>
              <a:rPr lang="sr-Latn-CS" dirty="0" smtClean="0"/>
              <a:t>Sastoji se od tri komponente: akrilonitrila, butadiena (guma) i stirena – u zavisnosti od odnosa, dobijaju se različite meh.osobine</a:t>
            </a:r>
          </a:p>
          <a:p>
            <a:r>
              <a:rPr lang="sr-Latn-CS" dirty="0" smtClean="0"/>
              <a:t>Osobine: čvrstoća, otpornost na udarce i habanje, otrovan, osetljiv na sunčevo zračenje, estetski izgled</a:t>
            </a:r>
          </a:p>
          <a:p>
            <a:r>
              <a:rPr lang="sr-Latn-CS" dirty="0" smtClean="0"/>
              <a:t>Primena: kućišta računarske opreme i mob.telefona, šlemovi i kacige, igračke, 3D štampa,...</a:t>
            </a:r>
            <a:endParaRPr lang="en-US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80200" y="2667000"/>
            <a:ext cx="2463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48400" y="5737123"/>
            <a:ext cx="2895600" cy="112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5800" y="5257800"/>
            <a:ext cx="152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33600" y="5486400"/>
            <a:ext cx="213232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1000" y="5500914"/>
            <a:ext cx="1676400" cy="135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52846" y="4458566"/>
            <a:ext cx="2491154" cy="110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271260" y="304800"/>
            <a:ext cx="272034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077200" y="1066800"/>
            <a:ext cx="685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Polovinil-hlarid</a:t>
            </a:r>
            <a:r>
              <a:rPr lang="en-US" dirty="0" smtClean="0"/>
              <a:t> (PVC)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553200" cy="3962399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Osobine</a:t>
            </a:r>
            <a:r>
              <a:rPr lang="en-US" dirty="0" smtClean="0"/>
              <a:t>: </a:t>
            </a:r>
            <a:r>
              <a:rPr lang="en-US" dirty="0" err="1" smtClean="0"/>
              <a:t>visoka</a:t>
            </a:r>
            <a:r>
              <a:rPr lang="en-US" dirty="0" smtClean="0"/>
              <a:t> </a:t>
            </a:r>
            <a:r>
              <a:rPr lang="en-US" dirty="0" err="1" smtClean="0"/>
              <a:t>čvrstoća</a:t>
            </a:r>
            <a:r>
              <a:rPr lang="en-US" dirty="0" smtClean="0"/>
              <a:t>, </a:t>
            </a:r>
            <a:r>
              <a:rPr lang="en-US" dirty="0" err="1" smtClean="0"/>
              <a:t>mogućnost</a:t>
            </a:r>
            <a:r>
              <a:rPr lang="en-US" dirty="0" smtClean="0"/>
              <a:t> </a:t>
            </a:r>
            <a:r>
              <a:rPr lang="en-US" dirty="0" err="1" smtClean="0"/>
              <a:t>izmene</a:t>
            </a:r>
            <a:r>
              <a:rPr lang="en-US" dirty="0" smtClean="0"/>
              <a:t> </a:t>
            </a:r>
            <a:r>
              <a:rPr lang="en-US" dirty="0" err="1" smtClean="0"/>
              <a:t>svojstava</a:t>
            </a:r>
            <a:r>
              <a:rPr lang="en-US" dirty="0" smtClean="0"/>
              <a:t> </a:t>
            </a:r>
            <a:r>
              <a:rPr lang="en-US" dirty="0" err="1" smtClean="0"/>
              <a:t>aditivima</a:t>
            </a:r>
            <a:r>
              <a:rPr lang="en-US" dirty="0" smtClean="0"/>
              <a:t>, </a:t>
            </a:r>
            <a:r>
              <a:rPr lang="en-US" dirty="0" err="1" smtClean="0"/>
              <a:t>jeftin</a:t>
            </a:r>
            <a:r>
              <a:rPr lang="en-US" dirty="0" smtClean="0"/>
              <a:t>, </a:t>
            </a:r>
            <a:r>
              <a:rPr lang="en-US" dirty="0" err="1" smtClean="0"/>
              <a:t>lako</a:t>
            </a:r>
            <a:r>
              <a:rPr lang="en-US" dirty="0" smtClean="0"/>
              <a:t> </a:t>
            </a:r>
            <a:r>
              <a:rPr lang="en-US" dirty="0" err="1" smtClean="0"/>
              <a:t>obradiv</a:t>
            </a:r>
            <a:r>
              <a:rPr lang="en-US" dirty="0" smtClean="0"/>
              <a:t>, mala </a:t>
            </a:r>
            <a:r>
              <a:rPr lang="en-US" dirty="0" err="1" smtClean="0"/>
              <a:t>otpornost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povišene</a:t>
            </a:r>
            <a:r>
              <a:rPr lang="en-US" dirty="0" smtClean="0"/>
              <a:t> temperature</a:t>
            </a:r>
          </a:p>
          <a:p>
            <a:r>
              <a:rPr lang="en-US" dirty="0" err="1" smtClean="0"/>
              <a:t>Primena</a:t>
            </a:r>
            <a:r>
              <a:rPr lang="en-US" dirty="0" smtClean="0"/>
              <a:t>: </a:t>
            </a:r>
            <a:r>
              <a:rPr lang="en-US" dirty="0" err="1" smtClean="0"/>
              <a:t>cevi</a:t>
            </a:r>
            <a:r>
              <a:rPr lang="en-US" dirty="0" smtClean="0"/>
              <a:t>, </a:t>
            </a:r>
            <a:r>
              <a:rPr lang="en-US" dirty="0" err="1" smtClean="0"/>
              <a:t>izrada</a:t>
            </a:r>
            <a:r>
              <a:rPr lang="en-US" dirty="0" smtClean="0"/>
              <a:t> </a:t>
            </a:r>
            <a:r>
              <a:rPr lang="en-US" dirty="0" err="1" smtClean="0"/>
              <a:t>nameštaja</a:t>
            </a:r>
            <a:r>
              <a:rPr lang="en-US" dirty="0" smtClean="0"/>
              <a:t>, </a:t>
            </a:r>
            <a:r>
              <a:rPr lang="en-US" dirty="0" err="1" smtClean="0"/>
              <a:t>ambalaža</a:t>
            </a:r>
            <a:r>
              <a:rPr lang="en-US" dirty="0" smtClean="0"/>
              <a:t>, </a:t>
            </a:r>
            <a:r>
              <a:rPr lang="en-US" dirty="0" err="1" smtClean="0"/>
              <a:t>garderoba</a:t>
            </a:r>
            <a:r>
              <a:rPr lang="en-US" dirty="0" smtClean="0"/>
              <a:t>, </a:t>
            </a:r>
            <a:r>
              <a:rPr lang="en-US" dirty="0" err="1" smtClean="0"/>
              <a:t>cevovodi</a:t>
            </a:r>
            <a:r>
              <a:rPr lang="en-US" dirty="0" smtClean="0"/>
              <a:t>, </a:t>
            </a:r>
            <a:r>
              <a:rPr lang="en-US" dirty="0" err="1" smtClean="0"/>
              <a:t>građevinarstvo</a:t>
            </a:r>
            <a:r>
              <a:rPr lang="en-US" dirty="0" smtClean="0"/>
              <a:t> (</a:t>
            </a:r>
            <a:r>
              <a:rPr lang="en-US" dirty="0" err="1" smtClean="0"/>
              <a:t>strukturalni</a:t>
            </a:r>
            <a:r>
              <a:rPr lang="en-US" dirty="0" smtClean="0"/>
              <a:t> </a:t>
            </a:r>
            <a:r>
              <a:rPr lang="en-US" dirty="0" err="1" smtClean="0"/>
              <a:t>elementi</a:t>
            </a:r>
            <a:r>
              <a:rPr lang="en-US" dirty="0" smtClean="0"/>
              <a:t>), </a:t>
            </a:r>
            <a:r>
              <a:rPr lang="en-US" dirty="0" err="1" smtClean="0"/>
              <a:t>izolacija</a:t>
            </a:r>
            <a:r>
              <a:rPr lang="en-US" dirty="0" smtClean="0"/>
              <a:t> </a:t>
            </a:r>
            <a:r>
              <a:rPr lang="en-US" dirty="0" err="1" smtClean="0"/>
              <a:t>kablova</a:t>
            </a:r>
            <a:r>
              <a:rPr lang="en-US" dirty="0" smtClean="0"/>
              <a:t>,…</a:t>
            </a:r>
            <a:endParaRPr lang="en-US" dirty="0"/>
          </a:p>
        </p:txBody>
      </p:sp>
      <p:pic>
        <p:nvPicPr>
          <p:cNvPr id="1026" name="Picture 2" descr="File:Polyvinylchlorid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34228" y="381000"/>
            <a:ext cx="1619248" cy="1524000"/>
          </a:xfrm>
          <a:prstGeom prst="rect">
            <a:avLst/>
          </a:prstGeom>
          <a:noFill/>
        </p:spPr>
      </p:pic>
      <p:pic>
        <p:nvPicPr>
          <p:cNvPr id="1028" name="Picture 4" descr="File:Double glazed Uni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981200"/>
            <a:ext cx="1600200" cy="1200150"/>
          </a:xfrm>
          <a:prstGeom prst="rect">
            <a:avLst/>
          </a:prstGeom>
          <a:noFill/>
        </p:spPr>
      </p:pic>
      <p:pic>
        <p:nvPicPr>
          <p:cNvPr id="1030" name="Picture 6" descr="http://legacy.interiordesign.net/photo/363/363545-Bob_chair_in_aluminum_with_PVC_coated_polyester_upholstery_by_Grupo_Kett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3352800"/>
            <a:ext cx="1602712" cy="1657351"/>
          </a:xfrm>
          <a:prstGeom prst="rect">
            <a:avLst/>
          </a:prstGeom>
          <a:noFill/>
        </p:spPr>
      </p:pic>
      <p:pic>
        <p:nvPicPr>
          <p:cNvPr id="1032" name="Picture 8" descr="http://www.elliottaustralia.com/productimages/IRC76HGZT2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5181600"/>
            <a:ext cx="1676400" cy="1676400"/>
          </a:xfrm>
          <a:prstGeom prst="rect">
            <a:avLst/>
          </a:prstGeom>
          <a:noFill/>
        </p:spPr>
      </p:pic>
      <p:pic>
        <p:nvPicPr>
          <p:cNvPr id="1034" name="Picture 10" descr="http://www.clearpvcpipe.com/images/products/detail/800-001-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7800" y="5181600"/>
            <a:ext cx="1676400" cy="1676400"/>
          </a:xfrm>
          <a:prstGeom prst="rect">
            <a:avLst/>
          </a:prstGeom>
          <a:noFill/>
        </p:spPr>
      </p:pic>
      <p:pic>
        <p:nvPicPr>
          <p:cNvPr id="1036" name="Picture 12" descr="http://www.alt-eng.com/DomePage/DomePortfolio/DomePVC/LGDOME05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14600" y="5475575"/>
            <a:ext cx="2362200" cy="1382425"/>
          </a:xfrm>
          <a:prstGeom prst="rect">
            <a:avLst/>
          </a:prstGeom>
          <a:noFill/>
        </p:spPr>
      </p:pic>
      <p:pic>
        <p:nvPicPr>
          <p:cNvPr id="1038" name="Picture 14" descr="http://www.greenpeace.org/international/ReSizes/OriginalWatermarked/Global/international/planet-2/image/2002/6/plastic-pvc-bottl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5490297"/>
            <a:ext cx="2057400" cy="1367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5829300" y="0"/>
            <a:ext cx="33147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pPr algn="l"/>
            <a:r>
              <a:rPr lang="en-US" dirty="0" err="1" smtClean="0"/>
              <a:t>Epoksi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6705600" cy="4876800"/>
          </a:xfrm>
        </p:spPr>
        <p:txBody>
          <a:bodyPr>
            <a:normAutofit fontScale="77500" lnSpcReduction="20000"/>
          </a:bodyPr>
          <a:lstStyle/>
          <a:p>
            <a:r>
              <a:rPr lang="sr-Latn-CS" dirty="0" smtClean="0"/>
              <a:t>Termoreaktivni polimer</a:t>
            </a:r>
          </a:p>
          <a:p>
            <a:r>
              <a:rPr lang="sr-Latn-CS" dirty="0" smtClean="0"/>
              <a:t>Koristi se i kao osnova za kompozitne materijale (ojačane česticama i vlaknima) i kao lepak</a:t>
            </a:r>
          </a:p>
          <a:p>
            <a:r>
              <a:rPr lang="sr-Latn-CS" dirty="0" smtClean="0"/>
              <a:t>Osobine: visoke mehaničke osobine, odličan lepak, dug vek komponenti (kojese mešaju u epoksi), otporan na vodu, širok izbor modifikatora, postojani do 177</a:t>
            </a:r>
            <a:r>
              <a:rPr lang="sr-Latn-CS" baseline="30000" dirty="0" smtClean="0"/>
              <a:t>o</a:t>
            </a:r>
            <a:r>
              <a:rPr lang="sr-Latn-CS" dirty="0" smtClean="0"/>
              <a:t>C, električni izolator, osetljiv na sunčevu svetlost, niska cena,...</a:t>
            </a:r>
          </a:p>
          <a:p>
            <a:r>
              <a:rPr lang="sr-Latn-CS" dirty="0" smtClean="0"/>
              <a:t>Primena: osnova za kompozitne materijale (avio-industrija, nautika,itd.), lepak, zaštita elektronskih i električnih uređaja od kratkog spoja, prašine, udara, građevinarstvo (podovi)...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846" y="5867400"/>
            <a:ext cx="304235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34200" y="3886200"/>
            <a:ext cx="2057400" cy="1426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24200" y="5303520"/>
            <a:ext cx="2590800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58000" y="5369442"/>
            <a:ext cx="2286000" cy="1488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15000" y="5776383"/>
            <a:ext cx="1469366" cy="108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477000" y="2514600"/>
            <a:ext cx="25146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email">
            <a:grayscl/>
          </a:blip>
          <a:srcRect/>
          <a:stretch>
            <a:fillRect/>
          </a:stretch>
        </p:blipFill>
        <p:spPr bwMode="auto">
          <a:xfrm>
            <a:off x="6096000" y="0"/>
            <a:ext cx="3048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Guma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5867400" cy="4419600"/>
          </a:xfrm>
        </p:spPr>
        <p:txBody>
          <a:bodyPr>
            <a:normAutofit fontScale="70000" lnSpcReduction="20000"/>
          </a:bodyPr>
          <a:lstStyle/>
          <a:p>
            <a:r>
              <a:rPr lang="sr-Latn-CS" dirty="0" smtClean="0"/>
              <a:t>Može biti prirodna i veštačka (sintetička)</a:t>
            </a:r>
          </a:p>
          <a:p>
            <a:r>
              <a:rPr lang="sr-Latn-CS" dirty="0" smtClean="0"/>
              <a:t>Praktična upotreba omogućena procesom </a:t>
            </a:r>
            <a:r>
              <a:rPr lang="sr-Latn-CS" b="1" dirty="0" smtClean="0"/>
              <a:t>vulkanizacije</a:t>
            </a:r>
            <a:r>
              <a:rPr lang="sr-Latn-CS" dirty="0" smtClean="0"/>
              <a:t> (sumpor povezuje polimerne lance u 3D strukturu), čime se znatno povećavaju meh.osobine na račun elastičnosti.</a:t>
            </a:r>
          </a:p>
          <a:p>
            <a:r>
              <a:rPr lang="sr-Latn-CS" dirty="0" smtClean="0"/>
              <a:t>Dodatno povećanje meh.osobina se postižu puniocima: čađ, nanočestice silicijum-oksida i dr.</a:t>
            </a:r>
          </a:p>
          <a:p>
            <a:r>
              <a:rPr lang="sr-Latn-CS" dirty="0" smtClean="0"/>
              <a:t>Primena: najveći udeo se iskoristi za automobilske, kamionske i dr. gume (sa druim materijalima: čelična žica, kevlar, platno itd.), obuća, trakasti transporteri, kaiševi, sportska oprema,... 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0400" y="5105400"/>
            <a:ext cx="2133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29200" y="5061585"/>
            <a:ext cx="1752600" cy="179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62800" y="2895600"/>
            <a:ext cx="1752600" cy="196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09800" y="5019207"/>
            <a:ext cx="2438400" cy="183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52400" y="5007429"/>
            <a:ext cx="1905000" cy="1850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ight Arrow 10"/>
          <p:cNvSpPr/>
          <p:nvPr/>
        </p:nvSpPr>
        <p:spPr>
          <a:xfrm rot="20568850">
            <a:off x="5595723" y="1519798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/>
          <a:lstStyle/>
          <a:p>
            <a:r>
              <a:rPr lang="en-US" dirty="0" err="1" smtClean="0"/>
              <a:t>Hvala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pažnji</a:t>
            </a:r>
            <a:r>
              <a:rPr lang="en-US" dirty="0" smtClean="0"/>
              <a:t>!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dirty="0" smtClean="0"/>
              <a:t>Polimeri su materijali koji se sastoje od velikog broja jediničnih molekula koji se ponavljaju (makromolekuli)</a:t>
            </a:r>
          </a:p>
          <a:p>
            <a:r>
              <a:rPr lang="sr-Latn-CS" dirty="0" smtClean="0"/>
              <a:t>Osnovni elementi su ugljenik i vodonik (ugljovodonici)</a:t>
            </a:r>
          </a:p>
          <a:p>
            <a:r>
              <a:rPr lang="sr-Latn-CS" dirty="0" smtClean="0"/>
              <a:t>Dobili su ime od Grčkih reči: poly-više i meros-deo</a:t>
            </a:r>
            <a:endParaRPr lang="sr-Latn-CS" dirty="0"/>
          </a:p>
        </p:txBody>
      </p:sp>
      <p:pic>
        <p:nvPicPr>
          <p:cNvPr id="7169" name="Picture 1" descr="-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4627208"/>
            <a:ext cx="7772400" cy="1773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sr-Latn-CS" dirty="0" smtClean="0"/>
              <a:t>Podele polimera:</a:t>
            </a:r>
          </a:p>
          <a:p>
            <a:pPr marL="514350" indent="-514350">
              <a:buAutoNum type="arabicParenR"/>
            </a:pPr>
            <a:r>
              <a:rPr lang="sr-Latn-CS" dirty="0" smtClean="0"/>
              <a:t>Prema poreklu:</a:t>
            </a:r>
          </a:p>
          <a:p>
            <a:pPr marL="514350" indent="-514350">
              <a:buNone/>
            </a:pPr>
            <a:r>
              <a:rPr lang="sr-Latn-CS" dirty="0"/>
              <a:t>	</a:t>
            </a:r>
            <a:r>
              <a:rPr lang="sr-Latn-CS" dirty="0" smtClean="0"/>
              <a:t>- prirodni (drvo, kost, koža, skrob, kaučuk...)</a:t>
            </a:r>
          </a:p>
          <a:p>
            <a:pPr marL="514350" indent="-514350">
              <a:buNone/>
            </a:pPr>
            <a:r>
              <a:rPr lang="sr-Latn-CS" dirty="0"/>
              <a:t>	</a:t>
            </a:r>
            <a:r>
              <a:rPr lang="sr-Latn-CS" dirty="0" smtClean="0"/>
              <a:t>- sintetički – veštački, dobijeni složenim tehnološkim postupcima iz pojedinih sirovina</a:t>
            </a:r>
          </a:p>
          <a:p>
            <a:pPr marL="514350" indent="-514350">
              <a:buNone/>
            </a:pPr>
            <a:r>
              <a:rPr lang="sr-Latn-CS" dirty="0" smtClean="0"/>
              <a:t>2)	Prema fizičkom stanju:</a:t>
            </a:r>
          </a:p>
          <a:p>
            <a:pPr marL="514350" indent="-514350">
              <a:buNone/>
            </a:pPr>
            <a:r>
              <a:rPr lang="sr-Latn-CS" dirty="0"/>
              <a:t>	</a:t>
            </a:r>
            <a:r>
              <a:rPr lang="sr-Latn-CS" dirty="0" smtClean="0"/>
              <a:t>- termoplastični</a:t>
            </a:r>
          </a:p>
          <a:p>
            <a:pPr marL="514350" indent="-514350">
              <a:buNone/>
            </a:pPr>
            <a:r>
              <a:rPr lang="sr-Latn-CS" dirty="0"/>
              <a:t>	</a:t>
            </a:r>
            <a:r>
              <a:rPr lang="sr-Latn-CS" dirty="0" smtClean="0"/>
              <a:t>- termoreaktivni</a:t>
            </a:r>
          </a:p>
          <a:p>
            <a:pPr marL="514350" indent="-514350">
              <a:buNone/>
            </a:pPr>
            <a:r>
              <a:rPr lang="sr-Latn-CS" dirty="0"/>
              <a:t>	</a:t>
            </a:r>
            <a:r>
              <a:rPr lang="sr-Latn-CS" dirty="0" smtClean="0"/>
              <a:t>- elastome</a:t>
            </a:r>
            <a:r>
              <a:rPr lang="en-US" dirty="0" smtClean="0"/>
              <a:t>r</a:t>
            </a:r>
            <a:r>
              <a:rPr lang="sr-Latn-CS" dirty="0" smtClean="0"/>
              <a:t>i</a:t>
            </a:r>
            <a:endParaRPr lang="sr-Latn-CS" dirty="0"/>
          </a:p>
        </p:txBody>
      </p:sp>
      <p:sp>
        <p:nvSpPr>
          <p:cNvPr id="4" name="Oval 3"/>
          <p:cNvSpPr/>
          <p:nvPr/>
        </p:nvSpPr>
        <p:spPr>
          <a:xfrm>
            <a:off x="381000" y="3352800"/>
            <a:ext cx="48006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Struktura polimera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6934200" cy="4953000"/>
          </a:xfrm>
        </p:spPr>
        <p:txBody>
          <a:bodyPr>
            <a:normAutofit/>
          </a:bodyPr>
          <a:lstStyle/>
          <a:p>
            <a:pPr marL="514350" indent="-514350">
              <a:buAutoNum type="alphaLcParenR"/>
            </a:pPr>
            <a:r>
              <a:rPr lang="sr-Latn-CS" sz="2400" dirty="0" smtClean="0"/>
              <a:t>Termoplastični polimeri (linijska ili razgranata struktura polimernih lanaca – slabe Van der Waals-ove veze između lanaca)</a:t>
            </a:r>
          </a:p>
          <a:p>
            <a:pPr marL="514350" indent="-514350">
              <a:buAutoNum type="alphaLcParenR"/>
            </a:pPr>
            <a:endParaRPr lang="sr-Latn-CS" sz="2400" dirty="0" smtClean="0"/>
          </a:p>
          <a:p>
            <a:pPr marL="514350" indent="-514350">
              <a:buAutoNum type="alphaLcParenR"/>
            </a:pPr>
            <a:r>
              <a:rPr lang="sr-Latn-CS" sz="2400" dirty="0" smtClean="0"/>
              <a:t>Termoreaktivni polimeri (umreženi polimerni lanci – guste 3D strukure)</a:t>
            </a:r>
          </a:p>
          <a:p>
            <a:pPr marL="514350" indent="-514350">
              <a:buAutoNum type="alphaLcParenR"/>
            </a:pPr>
            <a:endParaRPr lang="sr-Latn-CS" sz="2400" dirty="0" smtClean="0"/>
          </a:p>
          <a:p>
            <a:pPr marL="514350" indent="-514350">
              <a:buAutoNum type="alphaLcParenR"/>
            </a:pPr>
            <a:endParaRPr lang="sr-Latn-CS" sz="2400" dirty="0" smtClean="0"/>
          </a:p>
          <a:p>
            <a:pPr marL="514350" indent="-514350">
              <a:buAutoNum type="alphaLcParenR"/>
            </a:pPr>
            <a:r>
              <a:rPr lang="sr-Latn-CS" sz="2400" dirty="0" smtClean="0"/>
              <a:t>Elastomeri (gume)-(umreženi polimerni lanci, odsustvo plastične deformacije – 3D struktur</a:t>
            </a:r>
            <a:r>
              <a:rPr lang="en-US" sz="2400" dirty="0" smtClean="0"/>
              <a:t>a </a:t>
            </a:r>
            <a:r>
              <a:rPr lang="sr-Latn-CS" sz="2400" dirty="0" smtClean="0"/>
              <a:t>na većem rastojanju)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600200"/>
            <a:ext cx="2763982" cy="132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3276600"/>
            <a:ext cx="1676400" cy="1084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5334000"/>
            <a:ext cx="1828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0" y="1600200"/>
            <a:ext cx="9144000" cy="3352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0" name="TextBox 9"/>
          <p:cNvSpPr txBox="1"/>
          <p:nvPr/>
        </p:nvSpPr>
        <p:spPr>
          <a:xfrm>
            <a:off x="762000" y="4495800"/>
            <a:ext cx="7696200" cy="461665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b="1" i="1" dirty="0" smtClean="0">
                <a:solidFill>
                  <a:schemeClr val="tx2"/>
                </a:solidFill>
              </a:rPr>
              <a:t>*Termoplastični i termoreaktivni polimeri su “plastike”</a:t>
            </a:r>
            <a:endParaRPr lang="sr-Latn-CS" sz="24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err="1" smtClean="0"/>
              <a:t>Struktura</a:t>
            </a:r>
            <a:r>
              <a:rPr lang="en-US" dirty="0" smtClean="0"/>
              <a:t> </a:t>
            </a:r>
            <a:r>
              <a:rPr lang="en-US" dirty="0" err="1" smtClean="0"/>
              <a:t>polimera</a:t>
            </a:r>
            <a:r>
              <a:rPr lang="en-US" dirty="0" smtClean="0"/>
              <a:t>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biti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Amorfna</a:t>
            </a:r>
            <a:r>
              <a:rPr lang="en-US" dirty="0" smtClean="0"/>
              <a:t> – </a:t>
            </a:r>
            <a:r>
              <a:rPr lang="en-US" dirty="0" err="1" smtClean="0"/>
              <a:t>prisutna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svih</a:t>
            </a:r>
            <a:r>
              <a:rPr lang="en-US" dirty="0" smtClean="0"/>
              <a:t> </a:t>
            </a:r>
            <a:r>
              <a:rPr lang="en-US" dirty="0" err="1" smtClean="0"/>
              <a:t>polimera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Kristalna</a:t>
            </a:r>
            <a:r>
              <a:rPr lang="en-US" dirty="0" smtClean="0"/>
              <a:t> – </a:t>
            </a:r>
            <a:r>
              <a:rPr lang="en-US" dirty="0" err="1" smtClean="0"/>
              <a:t>prisutna</a:t>
            </a:r>
            <a:r>
              <a:rPr lang="en-US" dirty="0" smtClean="0"/>
              <a:t> </a:t>
            </a:r>
            <a:r>
              <a:rPr lang="en-US" dirty="0" err="1" smtClean="0"/>
              <a:t>samo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nekih</a:t>
            </a:r>
            <a:r>
              <a:rPr lang="en-US" dirty="0" smtClean="0"/>
              <a:t> </a:t>
            </a:r>
            <a:r>
              <a:rPr lang="en-US" dirty="0" err="1" smtClean="0"/>
              <a:t>polimera</a:t>
            </a:r>
            <a:r>
              <a:rPr lang="en-US" dirty="0" smtClean="0"/>
              <a:t>, </a:t>
            </a:r>
            <a:r>
              <a:rPr lang="en-US" dirty="0" err="1" smtClean="0"/>
              <a:t>najčešće</a:t>
            </a:r>
            <a:r>
              <a:rPr lang="en-US" dirty="0" smtClean="0"/>
              <a:t> u </a:t>
            </a:r>
            <a:r>
              <a:rPr lang="en-US" dirty="0" err="1" smtClean="0"/>
              <a:t>kombinaciji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amorfnom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505200"/>
            <a:ext cx="5979516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Zatezne karakteristike polimera</a:t>
            </a:r>
            <a:endParaRPr lang="sr-Latn-CS" dirty="0"/>
          </a:p>
        </p:txBody>
      </p:sp>
      <p:pic>
        <p:nvPicPr>
          <p:cNvPr id="4100" name="Picture 4" descr="http://www.doitpoms.ac.uk/tlplib/polymers/images/img008.gif"/>
          <p:cNvPicPr>
            <a:picLocks noChangeAspect="1" noChangeArrowheads="1"/>
          </p:cNvPicPr>
          <p:nvPr/>
        </p:nvPicPr>
        <p:blipFill>
          <a:blip r:embed="rId2"/>
          <a:srcRect l="16667" b="12272"/>
          <a:stretch>
            <a:fillRect/>
          </a:stretch>
        </p:blipFill>
        <p:spPr bwMode="auto">
          <a:xfrm>
            <a:off x="914400" y="1905000"/>
            <a:ext cx="7805854" cy="4267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1905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napon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62800" y="6172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deformacija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71800" y="22860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Termoreaktivni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polimer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err="1" smtClean="0">
                <a:solidFill>
                  <a:schemeClr val="tx2"/>
                </a:solidFill>
              </a:rPr>
              <a:t>Rp</a:t>
            </a:r>
            <a:r>
              <a:rPr lang="en-US" dirty="0" smtClean="0">
                <a:solidFill>
                  <a:schemeClr val="tx2"/>
                </a:solidFill>
              </a:rPr>
              <a:t>=</a:t>
            </a:r>
            <a:r>
              <a:rPr lang="en-US" dirty="0" err="1" smtClean="0">
                <a:solidFill>
                  <a:schemeClr val="tx2"/>
                </a:solidFill>
              </a:rPr>
              <a:t>Rm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3400" y="30480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Termoplastični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polimer</a:t>
            </a:r>
            <a:r>
              <a:rPr lang="en-US" dirty="0" smtClean="0">
                <a:solidFill>
                  <a:srgbClr val="FF0000"/>
                </a:solidFill>
              </a:rPr>
              <a:t>-mala </a:t>
            </a:r>
            <a:r>
              <a:rPr lang="en-US" dirty="0" err="1" smtClean="0">
                <a:solidFill>
                  <a:srgbClr val="FF0000"/>
                </a:solidFill>
              </a:rPr>
              <a:t>brzina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deformisanja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	       	        </a:t>
            </a:r>
            <a:r>
              <a:rPr lang="en-US" dirty="0" err="1" smtClean="0">
                <a:solidFill>
                  <a:srgbClr val="FF0000"/>
                </a:solidFill>
              </a:rPr>
              <a:t>Rm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4200" y="36576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</a:rPr>
              <a:t>Elastomer</a:t>
            </a:r>
            <a:r>
              <a:rPr lang="en-US" dirty="0" smtClean="0">
                <a:solidFill>
                  <a:srgbClr val="00B050"/>
                </a:solidFill>
              </a:rPr>
              <a:t> – </a:t>
            </a:r>
            <a:r>
              <a:rPr lang="en-US" dirty="0" err="1" smtClean="0">
                <a:solidFill>
                  <a:srgbClr val="00B050"/>
                </a:solidFill>
              </a:rPr>
              <a:t>na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celoj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krivoj</a:t>
            </a:r>
            <a:r>
              <a:rPr lang="en-US" dirty="0" smtClean="0">
                <a:solidFill>
                  <a:srgbClr val="00B050"/>
                </a:solidFill>
              </a:rPr>
              <a:t> je </a:t>
            </a:r>
            <a:r>
              <a:rPr lang="en-US" dirty="0" err="1" smtClean="0">
                <a:solidFill>
                  <a:srgbClr val="00B050"/>
                </a:solidFill>
              </a:rPr>
              <a:t>elastična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deformacija</a:t>
            </a:r>
            <a:r>
              <a:rPr lang="en-US" dirty="0" smtClean="0">
                <a:solidFill>
                  <a:srgbClr val="00B050"/>
                </a:solidFill>
              </a:rPr>
              <a:t>; </a:t>
            </a:r>
            <a:r>
              <a:rPr lang="en-US" dirty="0" err="1" smtClean="0">
                <a:solidFill>
                  <a:srgbClr val="00B050"/>
                </a:solidFill>
              </a:rPr>
              <a:t>Rm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4200" y="3276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Rp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46482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C00000"/>
                </a:solidFill>
              </a:rPr>
              <a:t>Termoplastični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polimer-velika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brzina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deformisanja</a:t>
            </a:r>
            <a:endParaRPr lang="en-US" i="1" dirty="0" smtClean="0">
              <a:solidFill>
                <a:srgbClr val="C00000"/>
              </a:solidFill>
            </a:endParaRPr>
          </a:p>
          <a:p>
            <a:r>
              <a:rPr lang="en-US" i="1" dirty="0" smtClean="0">
                <a:solidFill>
                  <a:srgbClr val="C00000"/>
                </a:solidFill>
              </a:rPr>
              <a:t>	        </a:t>
            </a:r>
            <a:r>
              <a:rPr lang="en-US" i="1" dirty="0" err="1" smtClean="0">
                <a:solidFill>
                  <a:srgbClr val="C00000"/>
                </a:solidFill>
              </a:rPr>
              <a:t>Rp</a:t>
            </a:r>
            <a:r>
              <a:rPr lang="en-US" i="1" dirty="0" smtClean="0">
                <a:solidFill>
                  <a:srgbClr val="C00000"/>
                </a:solidFill>
              </a:rPr>
              <a:t>=</a:t>
            </a:r>
            <a:r>
              <a:rPr lang="en-US" i="1" dirty="0" err="1" smtClean="0">
                <a:solidFill>
                  <a:srgbClr val="C00000"/>
                </a:solidFill>
              </a:rPr>
              <a:t>Rm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182414" y="3681249"/>
            <a:ext cx="2538248" cy="2262351"/>
          </a:xfrm>
          <a:custGeom>
            <a:avLst/>
            <a:gdLst>
              <a:gd name="connsiteX0" fmla="*/ 0 w 2538248"/>
              <a:gd name="connsiteY0" fmla="*/ 2262351 h 2262351"/>
              <a:gd name="connsiteX1" fmla="*/ 472965 w 2538248"/>
              <a:gd name="connsiteY1" fmla="*/ 1883979 h 2262351"/>
              <a:gd name="connsiteX2" fmla="*/ 867103 w 2538248"/>
              <a:gd name="connsiteY2" fmla="*/ 1411013 h 2262351"/>
              <a:gd name="connsiteX3" fmla="*/ 1150883 w 2538248"/>
              <a:gd name="connsiteY3" fmla="*/ 1016875 h 2262351"/>
              <a:gd name="connsiteX4" fmla="*/ 1545020 w 2538248"/>
              <a:gd name="connsiteY4" fmla="*/ 465082 h 2262351"/>
              <a:gd name="connsiteX5" fmla="*/ 1844565 w 2538248"/>
              <a:gd name="connsiteY5" fmla="*/ 165537 h 2262351"/>
              <a:gd name="connsiteX6" fmla="*/ 2049517 w 2538248"/>
              <a:gd name="connsiteY6" fmla="*/ 55179 h 2262351"/>
              <a:gd name="connsiteX7" fmla="*/ 2207172 w 2538248"/>
              <a:gd name="connsiteY7" fmla="*/ 7882 h 2262351"/>
              <a:gd name="connsiteX8" fmla="*/ 2333296 w 2538248"/>
              <a:gd name="connsiteY8" fmla="*/ 23648 h 2262351"/>
              <a:gd name="connsiteX9" fmla="*/ 2475186 w 2538248"/>
              <a:gd name="connsiteY9" fmla="*/ 149772 h 2262351"/>
              <a:gd name="connsiteX10" fmla="*/ 2538248 w 2538248"/>
              <a:gd name="connsiteY10" fmla="*/ 291661 h 226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38248" h="2262351">
                <a:moveTo>
                  <a:pt x="0" y="2262351"/>
                </a:moveTo>
                <a:cubicBezTo>
                  <a:pt x="164224" y="2144110"/>
                  <a:pt x="328448" y="2025869"/>
                  <a:pt x="472965" y="1883979"/>
                </a:cubicBezTo>
                <a:cubicBezTo>
                  <a:pt x="617482" y="1742089"/>
                  <a:pt x="754117" y="1555530"/>
                  <a:pt x="867103" y="1411013"/>
                </a:cubicBezTo>
                <a:cubicBezTo>
                  <a:pt x="980089" y="1266496"/>
                  <a:pt x="1150883" y="1016875"/>
                  <a:pt x="1150883" y="1016875"/>
                </a:cubicBezTo>
                <a:cubicBezTo>
                  <a:pt x="1263869" y="859220"/>
                  <a:pt x="1429406" y="606972"/>
                  <a:pt x="1545020" y="465082"/>
                </a:cubicBezTo>
                <a:cubicBezTo>
                  <a:pt x="1660634" y="323192"/>
                  <a:pt x="1760482" y="233854"/>
                  <a:pt x="1844565" y="165537"/>
                </a:cubicBezTo>
                <a:cubicBezTo>
                  <a:pt x="1928648" y="97220"/>
                  <a:pt x="1989083" y="81455"/>
                  <a:pt x="2049517" y="55179"/>
                </a:cubicBezTo>
                <a:cubicBezTo>
                  <a:pt x="2109951" y="28903"/>
                  <a:pt x="2159876" y="13137"/>
                  <a:pt x="2207172" y="7882"/>
                </a:cubicBezTo>
                <a:cubicBezTo>
                  <a:pt x="2254469" y="2627"/>
                  <a:pt x="2288627" y="0"/>
                  <a:pt x="2333296" y="23648"/>
                </a:cubicBezTo>
                <a:cubicBezTo>
                  <a:pt x="2377965" y="47296"/>
                  <a:pt x="2441027" y="105103"/>
                  <a:pt x="2475186" y="149772"/>
                </a:cubicBezTo>
                <a:cubicBezTo>
                  <a:pt x="2509345" y="194441"/>
                  <a:pt x="2523796" y="243051"/>
                  <a:pt x="2538248" y="291661"/>
                </a:cubicBezTo>
              </a:path>
            </a:pathLst>
          </a:custGeom>
          <a:ln w="5715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2743200" cy="6019800"/>
          </a:xfrm>
        </p:spPr>
        <p:txBody>
          <a:bodyPr>
            <a:normAutofit lnSpcReduction="10000"/>
          </a:bodyPr>
          <a:lstStyle/>
          <a:p>
            <a:r>
              <a:rPr lang="en-US" sz="2400" dirty="0" err="1" smtClean="0"/>
              <a:t>Zatezanje</a:t>
            </a:r>
            <a:r>
              <a:rPr lang="en-US" sz="2400" dirty="0" smtClean="0"/>
              <a:t> </a:t>
            </a:r>
            <a:r>
              <a:rPr lang="en-US" sz="2400" dirty="0" err="1" smtClean="0"/>
              <a:t>termoplastičnih</a:t>
            </a:r>
            <a:r>
              <a:rPr lang="en-US" sz="2400" dirty="0" smtClean="0"/>
              <a:t> </a:t>
            </a:r>
            <a:r>
              <a:rPr lang="en-US" sz="2400" dirty="0" err="1" smtClean="0"/>
              <a:t>polimera</a:t>
            </a:r>
            <a:r>
              <a:rPr lang="en-US" sz="2400" dirty="0" smtClean="0"/>
              <a:t> </a:t>
            </a:r>
            <a:r>
              <a:rPr lang="en-US" sz="2400" dirty="0" err="1" smtClean="0"/>
              <a:t>malom</a:t>
            </a:r>
            <a:r>
              <a:rPr lang="en-US" sz="2400" dirty="0" smtClean="0"/>
              <a:t> </a:t>
            </a:r>
            <a:r>
              <a:rPr lang="en-US" sz="2400" dirty="0" err="1" smtClean="0"/>
              <a:t>brzinom</a:t>
            </a:r>
            <a:r>
              <a:rPr lang="en-US" sz="2400" dirty="0" smtClean="0"/>
              <a:t>:</a:t>
            </a:r>
          </a:p>
          <a:p>
            <a:r>
              <a:rPr lang="en-US" sz="2400" dirty="0" err="1" smtClean="0"/>
              <a:t>Javlja</a:t>
            </a:r>
            <a:r>
              <a:rPr lang="en-US" sz="2400" dirty="0" smtClean="0"/>
              <a:t> se </a:t>
            </a:r>
            <a:r>
              <a:rPr lang="en-US" sz="2400" dirty="0" err="1" smtClean="0"/>
              <a:t>orijentacija</a:t>
            </a:r>
            <a:r>
              <a:rPr lang="en-US" sz="2400" dirty="0" smtClean="0"/>
              <a:t> </a:t>
            </a:r>
            <a:r>
              <a:rPr lang="en-US" sz="2400" dirty="0" err="1" smtClean="0"/>
              <a:t>polimernih</a:t>
            </a:r>
            <a:r>
              <a:rPr lang="en-US" sz="2400" dirty="0" smtClean="0"/>
              <a:t> </a:t>
            </a:r>
            <a:r>
              <a:rPr lang="en-US" sz="2400" dirty="0" err="1" smtClean="0"/>
              <a:t>lanaca</a:t>
            </a:r>
            <a:r>
              <a:rPr lang="en-US" sz="2400" dirty="0" smtClean="0"/>
              <a:t> – </a:t>
            </a:r>
            <a:r>
              <a:rPr lang="en-US" sz="2400" dirty="0" err="1" smtClean="0"/>
              <a:t>postavljaju</a:t>
            </a:r>
            <a:r>
              <a:rPr lang="en-US" sz="2400" dirty="0" smtClean="0"/>
              <a:t> se II </a:t>
            </a:r>
            <a:r>
              <a:rPr lang="en-US" sz="2400" dirty="0" err="1" smtClean="0"/>
              <a:t>jedan</a:t>
            </a:r>
            <a:r>
              <a:rPr lang="en-US" sz="2400" dirty="0" smtClean="0"/>
              <a:t> u </a:t>
            </a:r>
            <a:r>
              <a:rPr lang="en-US" sz="2400" dirty="0" err="1" smtClean="0"/>
              <a:t>odnosu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drugi</a:t>
            </a:r>
            <a:r>
              <a:rPr lang="en-US" sz="2400" dirty="0" smtClean="0"/>
              <a:t>, </a:t>
            </a:r>
            <a:r>
              <a:rPr lang="en-US" sz="2400" dirty="0" err="1" smtClean="0"/>
              <a:t>što</a:t>
            </a:r>
            <a:r>
              <a:rPr lang="en-US" sz="2400" dirty="0" smtClean="0"/>
              <a:t> je </a:t>
            </a:r>
            <a:r>
              <a:rPr lang="en-US" sz="2400" dirty="0" err="1" smtClean="0"/>
              <a:t>moguće</a:t>
            </a:r>
            <a:r>
              <a:rPr lang="en-US" sz="2400" dirty="0" smtClean="0"/>
              <a:t> </a:t>
            </a:r>
            <a:r>
              <a:rPr lang="en-US" sz="2400" dirty="0" err="1" smtClean="0"/>
              <a:t>samo</a:t>
            </a:r>
            <a:r>
              <a:rPr lang="en-US" sz="2400" dirty="0" smtClean="0"/>
              <a:t> </a:t>
            </a:r>
            <a:r>
              <a:rPr lang="en-US" sz="2400" dirty="0" err="1" smtClean="0"/>
              <a:t>kod</a:t>
            </a:r>
            <a:r>
              <a:rPr lang="en-US" sz="2400" dirty="0" smtClean="0"/>
              <a:t> </a:t>
            </a:r>
            <a:r>
              <a:rPr lang="en-US" sz="2400" dirty="0" err="1" smtClean="0"/>
              <a:t>termoplastičnih</a:t>
            </a:r>
            <a:r>
              <a:rPr lang="en-US" sz="2400" dirty="0" smtClean="0"/>
              <a:t> </a:t>
            </a:r>
            <a:r>
              <a:rPr lang="en-US" sz="2400" dirty="0" err="1" smtClean="0"/>
              <a:t>poliemra</a:t>
            </a:r>
            <a:r>
              <a:rPr lang="en-US" sz="2400" dirty="0" smtClean="0"/>
              <a:t> </a:t>
            </a:r>
            <a:r>
              <a:rPr lang="en-US" sz="2400" dirty="0" err="1" smtClean="0"/>
              <a:t>zbog</a:t>
            </a:r>
            <a:r>
              <a:rPr lang="en-US" sz="2400" dirty="0" smtClean="0"/>
              <a:t> </a:t>
            </a:r>
            <a:r>
              <a:rPr lang="en-US" sz="2400" dirty="0" err="1" smtClean="0"/>
              <a:t>slabih</a:t>
            </a:r>
            <a:r>
              <a:rPr lang="en-US" sz="2400" dirty="0" smtClean="0"/>
              <a:t> Van </a:t>
            </a:r>
            <a:r>
              <a:rPr lang="en-US" sz="2400" dirty="0" err="1" smtClean="0"/>
              <a:t>der</a:t>
            </a:r>
            <a:r>
              <a:rPr lang="en-US" sz="2400" dirty="0" smtClean="0"/>
              <a:t> Waals-</a:t>
            </a:r>
            <a:r>
              <a:rPr lang="en-US" sz="2400" dirty="0" err="1" smtClean="0"/>
              <a:t>ovih</a:t>
            </a:r>
            <a:r>
              <a:rPr lang="en-US" sz="2400" dirty="0" smtClean="0"/>
              <a:t> </a:t>
            </a:r>
            <a:r>
              <a:rPr lang="en-US" sz="2400" dirty="0" err="1" smtClean="0"/>
              <a:t>veza</a:t>
            </a:r>
            <a:r>
              <a:rPr lang="en-US" sz="2400" dirty="0" smtClean="0"/>
              <a:t> </a:t>
            </a:r>
            <a:r>
              <a:rPr lang="en-US" sz="2400" dirty="0" err="1" smtClean="0"/>
              <a:t>između</a:t>
            </a:r>
            <a:r>
              <a:rPr lang="en-US" sz="2400" dirty="0" smtClean="0"/>
              <a:t> </a:t>
            </a:r>
            <a:r>
              <a:rPr lang="en-US" sz="2400" dirty="0" err="1" smtClean="0"/>
              <a:t>lanaca</a:t>
            </a:r>
            <a:endParaRPr lang="sr-Latn-CS" sz="2400" dirty="0"/>
          </a:p>
        </p:txBody>
      </p:sp>
      <p:pic>
        <p:nvPicPr>
          <p:cNvPr id="4" name="Picture 2" descr="http://www.kazuli.com/UW/4A/ME534/lexan2_files/image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0"/>
            <a:ext cx="4953000" cy="3810216"/>
          </a:xfrm>
          <a:prstGeom prst="rect">
            <a:avLst/>
          </a:prstGeom>
          <a:noFill/>
        </p:spPr>
      </p:pic>
      <p:pic>
        <p:nvPicPr>
          <p:cNvPr id="3073" name="Picture 1" descr="-10z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90801" y="3396173"/>
            <a:ext cx="6553200" cy="346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Down Arrow 12"/>
          <p:cNvSpPr/>
          <p:nvPr/>
        </p:nvSpPr>
        <p:spPr>
          <a:xfrm>
            <a:off x="6477000" y="3352800"/>
            <a:ext cx="381000" cy="1447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7478716">
            <a:off x="3855835" y="3656675"/>
            <a:ext cx="2090991" cy="45904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6042944">
            <a:off x="3287892" y="3429012"/>
            <a:ext cx="1559048" cy="38404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4008751">
            <a:off x="7523471" y="3756106"/>
            <a:ext cx="1014462" cy="45904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Dobijanje</a:t>
            </a:r>
            <a:r>
              <a:rPr lang="en-US" dirty="0" smtClean="0"/>
              <a:t> </a:t>
            </a:r>
            <a:r>
              <a:rPr lang="en-US" dirty="0" err="1" smtClean="0"/>
              <a:t>proizvoda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polimera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Ekstruzija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err="1" smtClean="0"/>
              <a:t>Brizganje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err="1" smtClean="0"/>
              <a:t>Duvanje</a:t>
            </a:r>
            <a:r>
              <a:rPr lang="en-US" dirty="0" smtClean="0"/>
              <a:t>:				         </a:t>
            </a:r>
            <a:r>
              <a:rPr lang="en-US" dirty="0" err="1" smtClean="0"/>
              <a:t>Dobijanje</a:t>
            </a:r>
            <a:r>
              <a:rPr lang="en-US" dirty="0" smtClean="0"/>
              <a:t> </a:t>
            </a:r>
            <a:r>
              <a:rPr lang="en-US" dirty="0" err="1" smtClean="0"/>
              <a:t>folije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Dobijanje</a:t>
            </a:r>
            <a:r>
              <a:rPr lang="en-US" dirty="0" smtClean="0"/>
              <a:t> </a:t>
            </a:r>
            <a:r>
              <a:rPr lang="en-US" dirty="0" err="1" smtClean="0"/>
              <a:t>vlakana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22530" name="Picture 2" descr="-20z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0" y="1219200"/>
            <a:ext cx="44672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-19z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33600" y="2438400"/>
            <a:ext cx="47148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o-36bz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09800" y="3733800"/>
            <a:ext cx="2743200" cy="133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-36fz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38600" y="5372100"/>
            <a:ext cx="14573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-38z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10350" y="4629150"/>
            <a:ext cx="25336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686800" cy="6126163"/>
          </a:xfrm>
        </p:spPr>
        <p:txBody>
          <a:bodyPr/>
          <a:lstStyle/>
          <a:p>
            <a:r>
              <a:rPr lang="en-US" dirty="0" err="1" smtClean="0"/>
              <a:t>Presovanje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Posredno</a:t>
            </a:r>
            <a:r>
              <a:rPr lang="en-US" dirty="0" smtClean="0"/>
              <a:t> </a:t>
            </a:r>
            <a:r>
              <a:rPr lang="en-US" dirty="0" err="1" smtClean="0"/>
              <a:t>presovanje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sz="400" dirty="0" smtClean="0"/>
          </a:p>
          <a:p>
            <a:r>
              <a:rPr lang="en-US" dirty="0" err="1" smtClean="0"/>
              <a:t>Termoformiranje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23554" name="Picture 2" descr="-37az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533400"/>
            <a:ext cx="7315200" cy="133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-37bz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0" y="2286000"/>
            <a:ext cx="7848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20"/>
          <p:cNvGrpSpPr/>
          <p:nvPr/>
        </p:nvGrpSpPr>
        <p:grpSpPr>
          <a:xfrm>
            <a:off x="228600" y="3962400"/>
            <a:ext cx="8915400" cy="2898577"/>
            <a:chOff x="228600" y="3962400"/>
            <a:chExt cx="8915400" cy="2898577"/>
          </a:xfrm>
        </p:grpSpPr>
        <p:grpSp>
          <p:nvGrpSpPr>
            <p:cNvPr id="20" name="Group 19"/>
            <p:cNvGrpSpPr/>
            <p:nvPr/>
          </p:nvGrpSpPr>
          <p:grpSpPr>
            <a:xfrm>
              <a:off x="228600" y="4030540"/>
              <a:ext cx="8915400" cy="2830437"/>
              <a:chOff x="228600" y="4030540"/>
              <a:chExt cx="8915400" cy="2830437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905000" y="4253523"/>
                <a:ext cx="3276600" cy="2604477"/>
                <a:chOff x="-838200" y="4253523"/>
                <a:chExt cx="3276600" cy="2604477"/>
              </a:xfrm>
            </p:grpSpPr>
            <p:pic>
              <p:nvPicPr>
                <p:cNvPr id="23559" name="Picture 7" descr="http://www.substech.com/dokuwiki/lib/exe/fetch.php?w=&amp;h=&amp;cache=cache&amp;media=mechanical_thermoforming.png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-838200" y="4253523"/>
                  <a:ext cx="3276600" cy="2604477"/>
                </a:xfrm>
                <a:prstGeom prst="rect">
                  <a:avLst/>
                </a:prstGeom>
                <a:noFill/>
              </p:spPr>
            </p:pic>
            <p:sp>
              <p:nvSpPr>
                <p:cNvPr id="8" name="TextBox 7"/>
                <p:cNvSpPr txBox="1"/>
                <p:nvPr/>
              </p:nvSpPr>
              <p:spPr>
                <a:xfrm>
                  <a:off x="-304800" y="4648200"/>
                  <a:ext cx="457200" cy="36933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/>
                    <a:t>žig</a:t>
                  </a:r>
                  <a:endParaRPr lang="en-US" dirty="0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1219200" y="4572000"/>
                  <a:ext cx="76200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F</a:t>
                  </a:r>
                  <a:endParaRPr lang="en-US" dirty="0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4572000" y="4030540"/>
                <a:ext cx="4572000" cy="2827460"/>
                <a:chOff x="9448800" y="4030540"/>
                <a:chExt cx="4572000" cy="2827460"/>
              </a:xfrm>
            </p:grpSpPr>
            <p:pic>
              <p:nvPicPr>
                <p:cNvPr id="23557" name="Picture 5" descr="http://www.substech.com/dokuwiki/lib/exe/fetch.php?w=&amp;h=&amp;cache=cache&amp;media=vacuum_thermoforming.png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11049000" y="4030540"/>
                  <a:ext cx="2590800" cy="2827460"/>
                </a:xfrm>
                <a:prstGeom prst="rect">
                  <a:avLst/>
                </a:prstGeom>
                <a:noFill/>
              </p:spPr>
            </p:pic>
            <p:sp>
              <p:nvSpPr>
                <p:cNvPr id="10" name="TextBox 9"/>
                <p:cNvSpPr txBox="1"/>
                <p:nvPr/>
              </p:nvSpPr>
              <p:spPr>
                <a:xfrm>
                  <a:off x="13030200" y="5867400"/>
                  <a:ext cx="99060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/>
                    <a:t>vakuum</a:t>
                  </a:r>
                  <a:endParaRPr lang="en-US" dirty="0"/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10744200" y="5867400"/>
                  <a:ext cx="76200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/>
                    <a:t>kalup</a:t>
                  </a:r>
                  <a:endParaRPr lang="en-US" dirty="0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12039600" y="4191000"/>
                  <a:ext cx="76200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/>
                    <a:t>držači</a:t>
                  </a:r>
                  <a:endParaRPr lang="en-US" dirty="0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9448800" y="4191000"/>
                  <a:ext cx="213360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/>
                    <a:t>plastična</a:t>
                  </a:r>
                  <a:r>
                    <a:rPr lang="en-US" dirty="0" smtClean="0"/>
                    <a:t> </a:t>
                  </a:r>
                  <a:r>
                    <a:rPr lang="en-US" dirty="0" err="1" smtClean="0"/>
                    <a:t>folija</a:t>
                  </a:r>
                  <a:r>
                    <a:rPr lang="en-US" dirty="0" smtClean="0"/>
                    <a:t>/</a:t>
                  </a:r>
                  <a:r>
                    <a:rPr lang="en-US" dirty="0" err="1" smtClean="0"/>
                    <a:t>ploča</a:t>
                  </a:r>
                  <a:endParaRPr lang="en-US" dirty="0"/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228600" y="5410200"/>
                <a:ext cx="32766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/>
                  <a:t>prethodno</a:t>
                </a:r>
                <a:r>
                  <a:rPr lang="en-US" sz="1400" dirty="0" smtClean="0"/>
                  <a:t> </a:t>
                </a:r>
                <a:r>
                  <a:rPr lang="en-US" sz="1400" dirty="0" err="1" smtClean="0"/>
                  <a:t>zagrejana</a:t>
                </a:r>
                <a:r>
                  <a:rPr lang="en-US" sz="1400" dirty="0" smtClean="0"/>
                  <a:t> </a:t>
                </a:r>
                <a:r>
                  <a:rPr lang="en-US" sz="1400" dirty="0" err="1" smtClean="0"/>
                  <a:t>plastična</a:t>
                </a:r>
                <a:r>
                  <a:rPr lang="en-US" sz="1400" dirty="0" smtClean="0"/>
                  <a:t> </a:t>
                </a:r>
                <a:r>
                  <a:rPr lang="en-US" sz="1400" dirty="0" err="1" smtClean="0"/>
                  <a:t>folija</a:t>
                </a:r>
                <a:r>
                  <a:rPr lang="en-US" sz="1400" dirty="0" smtClean="0"/>
                  <a:t>/</a:t>
                </a:r>
                <a:r>
                  <a:rPr lang="en-US" sz="1400" dirty="0" err="1" smtClean="0"/>
                  <a:t>ploča</a:t>
                </a:r>
                <a:endParaRPr lang="en-US" sz="14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00200" y="6553200"/>
                <a:ext cx="7620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dirty="0" err="1" smtClean="0"/>
                  <a:t>kalup</a:t>
                </a:r>
                <a:endParaRPr lang="en-US" sz="14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200400" y="4572000"/>
                <a:ext cx="762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držači</a:t>
                </a:r>
                <a:endParaRPr lang="en-US" dirty="0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6477000" y="3962400"/>
              <a:ext cx="838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grejač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769</Words>
  <Application>Microsoft Office PowerPoint</Application>
  <PresentationFormat>On-screen Show (4:3)</PresentationFormat>
  <Paragraphs>103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POLIMERI</vt:lpstr>
      <vt:lpstr>Slide 2</vt:lpstr>
      <vt:lpstr>Slide 3</vt:lpstr>
      <vt:lpstr>Struktura polimera</vt:lpstr>
      <vt:lpstr>Slide 5</vt:lpstr>
      <vt:lpstr>Zatezne karakteristike polimera</vt:lpstr>
      <vt:lpstr>Slide 7</vt:lpstr>
      <vt:lpstr>Dobijanje proizvoda od polimera</vt:lpstr>
      <vt:lpstr>Slide 9</vt:lpstr>
      <vt:lpstr>Reciklaža polimera</vt:lpstr>
      <vt:lpstr>Polietilen (PE)</vt:lpstr>
      <vt:lpstr>Polistiren (PS)</vt:lpstr>
      <vt:lpstr>Polipropilen (PP)</vt:lpstr>
      <vt:lpstr>Polimetilmetakrilat (PMMA)</vt:lpstr>
      <vt:lpstr>Akrilonitril butadien stiren  (ABS)</vt:lpstr>
      <vt:lpstr>Polovinil-hlarid (PVC)</vt:lpstr>
      <vt:lpstr>Epoksi</vt:lpstr>
      <vt:lpstr>Guma</vt:lpstr>
      <vt:lpstr>Hvala na pažnji!</vt:lpstr>
    </vt:vector>
  </TitlesOfParts>
  <Company>Corona Computers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POLIMERI</dc:title>
  <dc:creator>Korisnik</dc:creator>
  <cp:lastModifiedBy>sebastijan</cp:lastModifiedBy>
  <cp:revision>56</cp:revision>
  <dcterms:created xsi:type="dcterms:W3CDTF">2013-11-17T12:48:14Z</dcterms:created>
  <dcterms:modified xsi:type="dcterms:W3CDTF">2013-11-21T08:58:12Z</dcterms:modified>
</cp:coreProperties>
</file>